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0" r:id="rId4"/>
    <p:sldId id="259" r:id="rId5"/>
    <p:sldId id="262" r:id="rId6"/>
    <p:sldId id="261" r:id="rId7"/>
    <p:sldId id="263" r:id="rId8"/>
    <p:sldId id="272" r:id="rId9"/>
    <p:sldId id="264" r:id="rId10"/>
    <p:sldId id="266" r:id="rId11"/>
    <p:sldId id="275" r:id="rId12"/>
    <p:sldId id="269" r:id="rId13"/>
    <p:sldId id="270" r:id="rId14"/>
    <p:sldId id="271" r:id="rId15"/>
    <p:sldId id="274" r:id="rId16"/>
    <p:sldId id="273" r:id="rId17"/>
    <p:sldId id="267" r:id="rId18"/>
    <p:sldId id="26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4;&#1077;&#1090;&#1089;&#1082;&#1080;&#1081;%20&#1089;&#1072;&#1076;\Desktop\&#1092;&#1080;&#1079;%20&#1091;&#1075;&#1086;&#1083;&#1086;&#1082;\IMG_8410.MOV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4;&#1077;&#1090;&#1089;&#1082;&#1080;&#1081;%20&#1089;&#1072;&#1076;\Desktop\&#1092;&#1080;&#1079;%20&#1091;&#1075;&#1086;&#1083;&#1086;&#1082;\IMG_2598.MOV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4;&#1077;&#1090;&#1089;&#1082;&#1080;&#1081;%20&#1089;&#1072;&#1076;\Desktop\&#1092;&#1080;&#1079;%20&#1091;&#1075;&#1086;&#1083;&#1086;&#1082;\IMG_3604.MOV" TargetMode="Externa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4;&#1077;&#1090;&#1089;&#1082;&#1080;&#1081;%20&#1089;&#1072;&#1076;\Desktop\&#1092;&#1080;&#1079;%20&#1091;&#1075;&#1086;&#1083;&#1086;&#1082;\TOTK0364.MP4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4;&#1077;&#1090;&#1089;&#1082;&#1080;&#1081;%20&#1089;&#1072;&#1076;\Desktop\&#1092;&#1080;&#1079;%20&#1091;&#1075;&#1086;&#1083;&#1086;&#1082;\IMG_8640.MO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4;&#1077;&#1090;&#1089;&#1082;&#1080;&#1081;%20&#1089;&#1072;&#1076;\Desktop\&#1092;&#1080;&#1079;%20&#1091;&#1075;&#1086;&#1083;&#1086;&#1082;\IMG_0867.MOV" TargetMode="Externa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J4Yl0zQGYQ.jpg"/>
          <p:cNvPicPr>
            <a:picLocks noChangeAspect="1"/>
          </p:cNvPicPr>
          <p:nvPr/>
        </p:nvPicPr>
        <p:blipFill>
          <a:blip r:embed="rId2" cstate="print"/>
          <a:srcRect l="17936" r="16930" b="5388"/>
          <a:stretch>
            <a:fillRect/>
          </a:stretch>
        </p:blipFill>
        <p:spPr>
          <a:xfrm>
            <a:off x="5092159" y="1844824"/>
            <a:ext cx="4051841" cy="33123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260648"/>
            <a:ext cx="6715472" cy="1872208"/>
          </a:xfrm>
        </p:spPr>
        <p:txBody>
          <a:bodyPr>
            <a:normAutofit/>
          </a:bodyPr>
          <a:lstStyle/>
          <a:p>
            <a:r>
              <a:rPr lang="ru-RU" dirty="0" smtClean="0"/>
              <a:t>Двигательная активность детей в режимных моментах. Средняя группа.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5229200"/>
            <a:ext cx="4750296" cy="720080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Подготовила воспитатель : </a:t>
            </a:r>
            <a:br>
              <a:rPr lang="ru-RU" dirty="0" smtClean="0"/>
            </a:br>
            <a:r>
              <a:rPr lang="ru-RU" dirty="0" smtClean="0"/>
              <a:t>Романова Олеся Вячеславовна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979712" y="6021288"/>
            <a:ext cx="4750296" cy="648072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Нижегородская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область.</a:t>
            </a:r>
            <a:b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ru-RU" b="1" dirty="0" err="1" smtClean="0">
                <a:solidFill>
                  <a:schemeClr val="tx2"/>
                </a:solidFill>
              </a:rPr>
              <a:t>р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ru-RU" sz="18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Дальнее Константиново.</a:t>
            </a:r>
            <a:b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 год.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lpodGHWb8tg.jpg"/>
          <p:cNvPicPr>
            <a:picLocks noChangeAspect="1"/>
          </p:cNvPicPr>
          <p:nvPr/>
        </p:nvPicPr>
        <p:blipFill>
          <a:blip r:embed="rId3" cstate="print"/>
          <a:srcRect b="21650"/>
          <a:stretch>
            <a:fillRect/>
          </a:stretch>
        </p:blipFill>
        <p:spPr>
          <a:xfrm>
            <a:off x="827584" y="3140968"/>
            <a:ext cx="3168352" cy="33098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r>
              <a:rPr lang="ru-RU" dirty="0" smtClean="0"/>
              <a:t>3. Прогулка с подвижными играми.</a:t>
            </a:r>
            <a:endParaRPr lang="ru-RU" dirty="0"/>
          </a:p>
        </p:txBody>
      </p:sp>
      <p:pic>
        <p:nvPicPr>
          <p:cNvPr id="7" name="IMG_8410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932040" y="980728"/>
            <a:ext cx="3657600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23528" y="98072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Прогулка – один из важнейших режимных моментов, во время которого дети могут достаточно полно реализовать свои двигательные потребности. Это благоприятное время для  проведения подвижных игр, индивидуальной работы с детьми и организации их самостоятельной двигательной деятельности. 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Q_sItdMrT_w.jpg"/>
          <p:cNvPicPr>
            <a:picLocks noChangeAspect="1"/>
          </p:cNvPicPr>
          <p:nvPr/>
        </p:nvPicPr>
        <p:blipFill>
          <a:blip r:embed="rId3" cstate="print"/>
          <a:srcRect l="23400" t="14300" r="20600" b="31100"/>
          <a:stretch>
            <a:fillRect/>
          </a:stretch>
        </p:blipFill>
        <p:spPr>
          <a:xfrm>
            <a:off x="5724128" y="260648"/>
            <a:ext cx="2880320" cy="3744416"/>
          </a:xfrm>
          <a:prstGeom prst="rect">
            <a:avLst/>
          </a:prstGeom>
        </p:spPr>
      </p:pic>
      <p:pic>
        <p:nvPicPr>
          <p:cNvPr id="6" name="Рисунок 5" descr="1J8jbd6AGAQ.jpg"/>
          <p:cNvPicPr>
            <a:picLocks noChangeAspect="1"/>
          </p:cNvPicPr>
          <p:nvPr/>
        </p:nvPicPr>
        <p:blipFill>
          <a:blip r:embed="rId4" cstate="print"/>
          <a:srcRect t="16400" r="15000" b="30050"/>
          <a:stretch>
            <a:fillRect/>
          </a:stretch>
        </p:blipFill>
        <p:spPr>
          <a:xfrm>
            <a:off x="323528" y="260648"/>
            <a:ext cx="3456384" cy="2903339"/>
          </a:xfrm>
          <a:prstGeom prst="rect">
            <a:avLst/>
          </a:prstGeom>
        </p:spPr>
      </p:pic>
      <p:pic>
        <p:nvPicPr>
          <p:cNvPr id="4" name="IMG_2598.MOV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483768" y="2348880"/>
            <a:ext cx="3812595" cy="4221088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3610744" cy="652934"/>
          </a:xfrm>
        </p:spPr>
        <p:txBody>
          <a:bodyPr/>
          <a:lstStyle/>
          <a:p>
            <a:r>
              <a:rPr lang="ru-RU" dirty="0" smtClean="0"/>
              <a:t>4. Физ.минутки..</a:t>
            </a:r>
            <a:endParaRPr lang="ru-RU" dirty="0"/>
          </a:p>
        </p:txBody>
      </p:sp>
      <p:pic>
        <p:nvPicPr>
          <p:cNvPr id="4" name="IMG_3604.MOV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850698" y="188640"/>
            <a:ext cx="3865756" cy="37444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90872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 smtClean="0"/>
              <a:t>Физкультминутки</a:t>
            </a:r>
            <a:r>
              <a:rPr lang="ru-RU" dirty="0" smtClean="0"/>
              <a:t> на занятиях умственной деятельностью применяются с целью предупреждения утомления на занятии, связанном с длительным сидением в однообразной позе, требующем сосредоточенного внимания и поддержания умственной работоспособности детей. Длительность её составляет, примерно, 2 – 3 мин. </a:t>
            </a:r>
            <a:endParaRPr lang="ru-RU" dirty="0"/>
          </a:p>
        </p:txBody>
      </p:sp>
      <p:pic>
        <p:nvPicPr>
          <p:cNvPr id="6" name="Рисунок 5" descr="IMG_4713.JPG"/>
          <p:cNvPicPr>
            <a:picLocks noChangeAspect="1"/>
          </p:cNvPicPr>
          <p:nvPr/>
        </p:nvPicPr>
        <p:blipFill>
          <a:blip r:embed="rId4" cstate="print"/>
          <a:srcRect l="14908" t="16150"/>
          <a:stretch>
            <a:fillRect/>
          </a:stretch>
        </p:blipFill>
        <p:spPr>
          <a:xfrm>
            <a:off x="251520" y="3501008"/>
            <a:ext cx="4067944" cy="3006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4748064"/>
            <a:ext cx="3588490" cy="21099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467600" cy="504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5. Гимнастика после сна.</a:t>
            </a:r>
            <a:endParaRPr lang="ru-RU" dirty="0"/>
          </a:p>
        </p:txBody>
      </p:sp>
      <p:pic>
        <p:nvPicPr>
          <p:cNvPr id="4" name="Рисунок 3" descr="Cmbd-o1Lz_Y.jpg"/>
          <p:cNvPicPr>
            <a:picLocks noChangeAspect="1"/>
          </p:cNvPicPr>
          <p:nvPr/>
        </p:nvPicPr>
        <p:blipFill>
          <a:blip r:embed="rId3" cstate="print"/>
          <a:srcRect t="24800" b="18501"/>
          <a:stretch>
            <a:fillRect/>
          </a:stretch>
        </p:blipFill>
        <p:spPr>
          <a:xfrm>
            <a:off x="323528" y="764704"/>
            <a:ext cx="4104456" cy="3101310"/>
          </a:xfrm>
          <a:prstGeom prst="rect">
            <a:avLst/>
          </a:prstGeom>
        </p:spPr>
      </p:pic>
      <p:pic>
        <p:nvPicPr>
          <p:cNvPr id="5" name="Рисунок 4" descr="WyzzWXytYH4.jpg"/>
          <p:cNvPicPr>
            <a:picLocks noChangeAspect="1"/>
          </p:cNvPicPr>
          <p:nvPr/>
        </p:nvPicPr>
        <p:blipFill>
          <a:blip r:embed="rId4" cstate="print"/>
          <a:srcRect l="19582" t="12201" r="9093" b="13250"/>
          <a:stretch>
            <a:fillRect/>
          </a:stretch>
        </p:blipFill>
        <p:spPr>
          <a:xfrm>
            <a:off x="3059832" y="2708920"/>
            <a:ext cx="2952328" cy="3082578"/>
          </a:xfrm>
          <a:prstGeom prst="rect">
            <a:avLst/>
          </a:prstGeom>
        </p:spPr>
      </p:pic>
      <p:pic>
        <p:nvPicPr>
          <p:cNvPr id="6" name="Рисунок 5" descr="-Ps8x7j7XU4.jpg"/>
          <p:cNvPicPr>
            <a:picLocks noChangeAspect="1"/>
          </p:cNvPicPr>
          <p:nvPr/>
        </p:nvPicPr>
        <p:blipFill>
          <a:blip r:embed="rId5" cstate="print"/>
          <a:srcRect l="26213" t="4851" b="8156"/>
          <a:stretch>
            <a:fillRect/>
          </a:stretch>
        </p:blipFill>
        <p:spPr>
          <a:xfrm>
            <a:off x="6084168" y="188640"/>
            <a:ext cx="2429074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1614582453_62-p-detskii-sad-na-belom-fone-7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23928" y="3296381"/>
            <a:ext cx="4824536" cy="356161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90864" cy="562074"/>
          </a:xfrm>
        </p:spPr>
        <p:txBody>
          <a:bodyPr/>
          <a:lstStyle/>
          <a:p>
            <a:r>
              <a:rPr lang="ru-RU" dirty="0" smtClean="0"/>
              <a:t>6. Спортивные досуги.</a:t>
            </a:r>
            <a:endParaRPr lang="ru-RU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95536" y="1412776"/>
            <a:ext cx="770485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Проводятся с целью формирования  умений стремиться к достижению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лучших результатов в условиях соревнования. Привлечь детей и их родителей к занятиям физической культурой спортом. 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Доставить детям и родителям удовольствие от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совместных занятий физкультурой, способствовать развитию положительных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эмоций, чувства взаимопомощи.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VlRG7-k24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8838" t="22163" r="5809"/>
          <a:stretch>
            <a:fillRect/>
          </a:stretch>
        </p:blipFill>
        <p:spPr>
          <a:xfrm>
            <a:off x="251520" y="188641"/>
            <a:ext cx="3810777" cy="2952327"/>
          </a:xfrm>
        </p:spPr>
      </p:pic>
      <p:pic>
        <p:nvPicPr>
          <p:cNvPr id="5" name="Рисунок 4" descr="8iBOa2gvDKQ.jpg"/>
          <p:cNvPicPr>
            <a:picLocks noChangeAspect="1"/>
          </p:cNvPicPr>
          <p:nvPr/>
        </p:nvPicPr>
        <p:blipFill>
          <a:blip r:embed="rId3" cstate="print"/>
          <a:srcRect l="15350" t="19550" r="20863" b="13251"/>
          <a:stretch>
            <a:fillRect/>
          </a:stretch>
        </p:blipFill>
        <p:spPr>
          <a:xfrm>
            <a:off x="4716016" y="3429000"/>
            <a:ext cx="3960440" cy="31292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5445224"/>
            <a:ext cx="4211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/>
              <a:t>Спортивное мероприятие </a:t>
            </a:r>
            <a:br>
              <a:rPr lang="ru-RU" b="1" dirty="0" smtClean="0"/>
            </a:br>
            <a:r>
              <a:rPr lang="ru-RU" b="1" dirty="0" smtClean="0"/>
              <a:t>«Королевство волшебных мячей»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3212976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«Весёлые старты 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Рисунок 8" descr="j4o-IES5iO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88640"/>
            <a:ext cx="4235963" cy="3176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4698.JPG"/>
          <p:cNvPicPr>
            <a:picLocks noChangeAspect="1"/>
          </p:cNvPicPr>
          <p:nvPr/>
        </p:nvPicPr>
        <p:blipFill>
          <a:blip r:embed="rId3" cstate="print"/>
          <a:srcRect l="33463" t="20600" b="30050"/>
          <a:stretch>
            <a:fillRect/>
          </a:stretch>
        </p:blipFill>
        <p:spPr>
          <a:xfrm>
            <a:off x="3923928" y="1772816"/>
            <a:ext cx="4427984" cy="2463108"/>
          </a:xfrm>
          <a:prstGeom prst="rect">
            <a:avLst/>
          </a:prstGeom>
        </p:spPr>
      </p:pic>
      <p:pic>
        <p:nvPicPr>
          <p:cNvPr id="4" name="Содержимое 3" descr="i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rcRect l="3818" r="14092"/>
          <a:stretch>
            <a:fillRect/>
          </a:stretch>
        </p:blipFill>
        <p:spPr>
          <a:xfrm>
            <a:off x="6012160" y="4235302"/>
            <a:ext cx="2664296" cy="262269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4608512" cy="796950"/>
          </a:xfrm>
        </p:spPr>
        <p:txBody>
          <a:bodyPr/>
          <a:lstStyle/>
          <a:p>
            <a:r>
              <a:rPr lang="ru-RU" dirty="0" smtClean="0"/>
              <a:t>7. Музыкальная  НОД.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69269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Музыкально-ритмическое движение или</a:t>
            </a:r>
            <a:r>
              <a:rPr lang="ru-RU" dirty="0" smtClean="0"/>
              <a:t> другими словами танец – есть та форма обучения, которая является и комфортной, и интересной, и дающей возможность самовыражения.</a:t>
            </a:r>
            <a:endParaRPr lang="ru-RU" dirty="0"/>
          </a:p>
        </p:txBody>
      </p:sp>
      <p:pic>
        <p:nvPicPr>
          <p:cNvPr id="6" name="TOTK036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67544" y="1916832"/>
            <a:ext cx="3048000" cy="4104456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artoon-father-and-son-running-together-morning-vector-19556382.jpg"/>
          <p:cNvPicPr>
            <a:picLocks noChangeAspect="1"/>
          </p:cNvPicPr>
          <p:nvPr/>
        </p:nvPicPr>
        <p:blipFill>
          <a:blip r:embed="rId2" cstate="print"/>
          <a:srcRect l="17114" t="12201" r="17115" b="19550"/>
          <a:stretch>
            <a:fillRect/>
          </a:stretch>
        </p:blipFill>
        <p:spPr>
          <a:xfrm>
            <a:off x="4932040" y="2580973"/>
            <a:ext cx="3816424" cy="42770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r>
              <a:rPr lang="ru-RU" dirty="0" smtClean="0"/>
              <a:t>Взаимодействие с родителями.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99592" y="836712"/>
            <a:ext cx="7755632" cy="1872208"/>
          </a:xfrm>
        </p:spPr>
        <p:txBody>
          <a:bodyPr/>
          <a:lstStyle/>
          <a:p>
            <a:pPr algn="r">
              <a:buNone/>
            </a:pPr>
            <a:r>
              <a:rPr lang="ru-RU" sz="1800" dirty="0" smtClean="0"/>
              <a:t>«Семья для ребенка – это источник общественного опыта. Здесь он находит примеры для подражания и здесь происходит его социальное рождение. И если мы хотим вырастить нравственно здоровое поколение, то должны решать эту проблему «всем миром»: детский сад, семья, общественность».</a:t>
            </a:r>
            <a:br>
              <a:rPr lang="ru-RU" sz="1800" dirty="0" smtClean="0"/>
            </a:br>
            <a:r>
              <a:rPr lang="ru-RU" sz="1800" dirty="0" smtClean="0"/>
              <a:t>В.А. Сухомлинский</a:t>
            </a:r>
          </a:p>
          <a:p>
            <a:endParaRPr lang="ru-RU" dirty="0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23528" y="2492896"/>
            <a:ext cx="640871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Взаимодействие с семьями по вопросам организации режима двигательной активности ребёнка, мы используем в детском саду следующие формы работы: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1.Родительские собрания:;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2.Консультации.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3.Наглядные уголки для родителей, стенды, папки-передвижки.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4. Дни открытых дверей</a:t>
            </a: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/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3d875eca43d1628267ec3c81fee4b8.jpg"/>
          <p:cNvPicPr>
            <a:picLocks noChangeAspect="1"/>
          </p:cNvPicPr>
          <p:nvPr/>
        </p:nvPicPr>
        <p:blipFill>
          <a:blip r:embed="rId2" cstate="print"/>
          <a:srcRect l="9753" t="10413" r="8678" b="13224"/>
          <a:stretch>
            <a:fillRect/>
          </a:stretch>
        </p:blipFill>
        <p:spPr>
          <a:xfrm>
            <a:off x="6732240" y="4725144"/>
            <a:ext cx="2016224" cy="18875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5873080" cy="706090"/>
          </a:xfrm>
        </p:spPr>
        <p:txBody>
          <a:bodyPr/>
          <a:lstStyle/>
          <a:p>
            <a:r>
              <a:rPr lang="ru-RU" dirty="0" smtClean="0"/>
              <a:t>Заключение.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980728"/>
            <a:ext cx="8208912" cy="468052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600" dirty="0" smtClean="0"/>
              <a:t>В группе «Радуга» проводится постоянная работа по укреплению здоровья  детей, закаливанию организма  и совершенствованию его функций.</a:t>
            </a:r>
          </a:p>
          <a:p>
            <a:pPr>
              <a:buNone/>
            </a:pPr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2600" dirty="0" smtClean="0"/>
              <a:t>Таким образом, при правильной организации двигательной активности в детском саду ребёнок растёт и развивается в соответствии со своим возрастом. У него хороший аппетит, сон, уравновешенное поведение, положительные формы общения со взрослыми и сверстниками. Его деятельность разнообразна и соответствует возрастным возможностям. Воспитатель не является пассивным наблюдателем за двигательной деятельностью детей. Его задача организовывать эту деятельность - подключить малоподвижных, инертных детей к игре, притормозить </a:t>
            </a:r>
            <a:r>
              <a:rPr lang="ru-RU" sz="2600" dirty="0" err="1" smtClean="0"/>
              <a:t>гиперактивных</a:t>
            </a:r>
            <a:r>
              <a:rPr lang="ru-RU" sz="2600" dirty="0" smtClean="0"/>
              <a:t>; переключить тех, кто забегался, на игру в мяч или </a:t>
            </a:r>
            <a:r>
              <a:rPr lang="ru-RU" sz="2600" dirty="0" err="1" smtClean="0"/>
              <a:t>кольцеброс</a:t>
            </a:r>
            <a:r>
              <a:rPr lang="ru-RU" sz="2600" dirty="0" smtClean="0"/>
              <a:t>, </a:t>
            </a:r>
            <a:r>
              <a:rPr lang="ru-RU" sz="2600" dirty="0" err="1" smtClean="0"/>
              <a:t>или</a:t>
            </a:r>
            <a:r>
              <a:rPr lang="ru-RU" sz="2600" dirty="0" smtClean="0"/>
              <a:t> просто предложить такому ребенку вместе поиграть.</a:t>
            </a:r>
            <a:br>
              <a:rPr lang="ru-RU" sz="2600" dirty="0" smtClean="0"/>
            </a:br>
            <a:r>
              <a:rPr lang="ru-RU" sz="2600" dirty="0" smtClean="0"/>
              <a:t>  </a:t>
            </a:r>
            <a:br>
              <a:rPr lang="ru-RU" sz="2600" dirty="0" smtClean="0"/>
            </a:br>
            <a:r>
              <a:rPr lang="ru-RU" sz="2600" dirty="0" smtClean="0"/>
              <a:t> Совокупность разнообразных форм физического воспитания в дошкольных учреждениях необходима, так как создает условия для движений детей,  их полноценного физического развития и укрепления здоровья.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611560" y="2708920"/>
            <a:ext cx="7488832" cy="3600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4400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67544" y="2465512"/>
            <a:ext cx="7776864" cy="40598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4400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63860"/>
            <a:ext cx="820891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/>
              <a:t>Актуальность:</a:t>
            </a:r>
          </a:p>
          <a:p>
            <a:r>
              <a:rPr lang="ru-RU" dirty="0" smtClean="0"/>
              <a:t>     </a:t>
            </a:r>
            <a:br>
              <a:rPr lang="ru-RU" dirty="0" smtClean="0"/>
            </a:br>
            <a:r>
              <a:rPr lang="ru-RU" dirty="0" smtClean="0"/>
              <a:t>            Пятый год жизни является периодом интенсивного роста и развития организма ребёнка. Происходят заметные качественные изменения в развитии основных движений детей. Эмоционально окрашенная двигательная деятельность становится не только средством физического развития, но и способом психологической разгрузки детей, которых отличает довольно высокая возбудимость.</a:t>
            </a:r>
          </a:p>
          <a:p>
            <a:r>
              <a:rPr lang="ru-RU" dirty="0" smtClean="0"/>
              <a:t>            Для того чтобы ребенок правильно развивался в физическом отношении, ему необходимы  достаточно активное и в полном объеме движение и умеренная физическая нагрузка.</a:t>
            </a:r>
          </a:p>
          <a:p>
            <a:r>
              <a:rPr lang="ru-RU" dirty="0" smtClean="0"/>
              <a:t>    Правильная организация физического воспитания детей в повседневной жизни обеспечивает выполнение двигательного режима, необходимого для здорового физического состояния ребёнка и его психики в течение дня.</a:t>
            </a:r>
          </a:p>
          <a:p>
            <a:r>
              <a:rPr lang="ru-RU" dirty="0" smtClean="0"/>
              <a:t>  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715200" cy="4104456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           Оздоровительные и воспитательно-образовательные задачи программы физического воспитания детей осуществляются в различных формах: подвижные игры, прогулки, индивидуальная работа с отдельными детьми и небольшими группами, самостоятельные занятия детей различными видами физических упражнений и физкультурные праздники.</a:t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r>
              <a:rPr lang="ru-RU" dirty="0" smtClean="0"/>
              <a:t>           Жизнь детей в течение дня должна протекать в рамках установленного режима, без спешки и постоянных </a:t>
            </a:r>
            <a:r>
              <a:rPr lang="ru-RU" dirty="0" err="1" smtClean="0"/>
              <a:t>поторапливаний</a:t>
            </a:r>
            <a:r>
              <a:rPr lang="ru-RU" dirty="0" smtClean="0"/>
              <a:t>, противоречащим основам гигиены нервной системы ребёнка. Физическое воспитание во всех его компонентах чередуется с другими занятиями и деятельностью детей.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ZPHSu5yCtEw.jpg"/>
          <p:cNvPicPr>
            <a:picLocks noChangeAspect="1"/>
          </p:cNvPicPr>
          <p:nvPr/>
        </p:nvPicPr>
        <p:blipFill>
          <a:blip r:embed="rId2" cstate="print"/>
          <a:srcRect l="52227" t="4685" b="52210"/>
          <a:stretch>
            <a:fillRect/>
          </a:stretch>
        </p:blipFill>
        <p:spPr>
          <a:xfrm>
            <a:off x="395536" y="4665901"/>
            <a:ext cx="2411760" cy="2192099"/>
          </a:xfrm>
          <a:prstGeom prst="rect">
            <a:avLst/>
          </a:prstGeom>
        </p:spPr>
      </p:pic>
      <p:pic>
        <p:nvPicPr>
          <p:cNvPr id="6" name="Рисунок 5" descr="3VjSD1LC7L8.jpg"/>
          <p:cNvPicPr>
            <a:picLocks noChangeAspect="1"/>
          </p:cNvPicPr>
          <p:nvPr/>
        </p:nvPicPr>
        <p:blipFill>
          <a:blip r:embed="rId3" cstate="print"/>
          <a:srcRect l="25031" t="12201" r="23003" b="33200"/>
          <a:stretch>
            <a:fillRect/>
          </a:stretch>
        </p:blipFill>
        <p:spPr>
          <a:xfrm>
            <a:off x="6372200" y="3113584"/>
            <a:ext cx="2376264" cy="3744416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260648"/>
            <a:ext cx="6408712" cy="46805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u="sng" dirty="0" smtClean="0"/>
              <a:t>Цель:</a:t>
            </a:r>
            <a:r>
              <a:rPr lang="ru-RU" b="1" dirty="0" smtClean="0"/>
              <a:t> </a:t>
            </a:r>
            <a:r>
              <a:rPr lang="ru-RU" dirty="0" smtClean="0"/>
              <a:t>Укреплять здоровье детей в режимных моментах с помощью двигательной активности.</a:t>
            </a:r>
            <a:r>
              <a:rPr lang="ru-RU" b="1" dirty="0" smtClean="0"/>
              <a:t>  </a:t>
            </a:r>
            <a:r>
              <a:rPr lang="ru-RU" dirty="0" smtClean="0"/>
              <a:t>         </a:t>
            </a:r>
          </a:p>
          <a:p>
            <a:pPr>
              <a:buNone/>
            </a:pPr>
            <a:r>
              <a:rPr lang="ru-RU" b="1" u="sng" dirty="0" smtClean="0"/>
              <a:t>Задачи:</a:t>
            </a:r>
            <a:endParaRPr lang="ru-RU" u="sng" dirty="0" smtClean="0"/>
          </a:p>
          <a:p>
            <a:r>
              <a:rPr lang="ru-RU" dirty="0" smtClean="0"/>
              <a:t>Формировать и развивать у детей двигательные умения и навыки через режим оптимальной двигательной активности в не организованных формах.</a:t>
            </a:r>
          </a:p>
          <a:p>
            <a:r>
              <a:rPr lang="ru-RU" dirty="0" smtClean="0"/>
              <a:t>Развивать двигательную активность детей.</a:t>
            </a:r>
          </a:p>
          <a:p>
            <a:r>
              <a:rPr lang="ru-RU" dirty="0" smtClean="0"/>
              <a:t>Воспитывать бережное отношение к своему здоровью.</a:t>
            </a:r>
          </a:p>
          <a:p>
            <a:r>
              <a:rPr lang="ru-RU" dirty="0" smtClean="0"/>
              <a:t>Привлечь родителей к участию в спортивных праздниках (развлечениях).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4086.png"/>
          <p:cNvPicPr>
            <a:picLocks noChangeAspect="1"/>
          </p:cNvPicPr>
          <p:nvPr/>
        </p:nvPicPr>
        <p:blipFill>
          <a:blip r:embed="rId2" cstate="print"/>
          <a:srcRect t="62986" r="70019"/>
          <a:stretch>
            <a:fillRect/>
          </a:stretch>
        </p:blipFill>
        <p:spPr>
          <a:xfrm>
            <a:off x="7236296" y="260648"/>
            <a:ext cx="1552398" cy="1512168"/>
          </a:xfrm>
          <a:prstGeom prst="rect">
            <a:avLst/>
          </a:prstGeom>
        </p:spPr>
      </p:pic>
      <p:pic>
        <p:nvPicPr>
          <p:cNvPr id="6" name="Содержимое 5" descr="4086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t="587" r="70644" b="62475"/>
          <a:stretch>
            <a:fillRect/>
          </a:stretch>
        </p:blipFill>
        <p:spPr>
          <a:xfrm>
            <a:off x="179512" y="0"/>
            <a:ext cx="1680308" cy="166816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419056" cy="1143000"/>
          </a:xfrm>
        </p:spPr>
        <p:txBody>
          <a:bodyPr/>
          <a:lstStyle/>
          <a:p>
            <a:pPr algn="ctr"/>
            <a:r>
              <a:rPr lang="ru-RU" dirty="0" smtClean="0"/>
              <a:t>Спортивный уголок в средней группе «Радуга»</a:t>
            </a:r>
            <a:endParaRPr lang="ru-RU" dirty="0"/>
          </a:p>
        </p:txBody>
      </p:sp>
      <p:pic>
        <p:nvPicPr>
          <p:cNvPr id="5" name="Рисунок 4" descr="QJsYbElRHv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916832"/>
            <a:ext cx="3816424" cy="4798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wdsRha5FQcM.jpg"/>
          <p:cNvPicPr>
            <a:picLocks noChangeAspect="1"/>
          </p:cNvPicPr>
          <p:nvPr/>
        </p:nvPicPr>
        <p:blipFill>
          <a:blip r:embed="rId5" cstate="print"/>
          <a:srcRect l="1933" t="4351" r="1418" b="2817"/>
          <a:stretch>
            <a:fillRect/>
          </a:stretch>
        </p:blipFill>
        <p:spPr>
          <a:xfrm>
            <a:off x="467544" y="1916832"/>
            <a:ext cx="3744416" cy="4792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b2422dcfb3fcd8be5795f8c8c190cd7.jpg"/>
          <p:cNvPicPr>
            <a:picLocks noChangeAspect="1"/>
          </p:cNvPicPr>
          <p:nvPr/>
        </p:nvPicPr>
        <p:blipFill>
          <a:blip r:embed="rId2" cstate="print"/>
          <a:srcRect l="5433" t="8421" r="68157" b="60080"/>
          <a:stretch>
            <a:fillRect/>
          </a:stretch>
        </p:blipFill>
        <p:spPr>
          <a:xfrm>
            <a:off x="5292080" y="3501008"/>
            <a:ext cx="2880320" cy="2250250"/>
          </a:xfrm>
          <a:prstGeom prst="rect">
            <a:avLst/>
          </a:prstGeom>
        </p:spPr>
      </p:pic>
      <p:pic>
        <p:nvPicPr>
          <p:cNvPr id="6" name="Рисунок 5" descr="0b2422dcfb3fcd8be5795f8c8c190cd7.jpg"/>
          <p:cNvPicPr>
            <a:picLocks noChangeAspect="1"/>
          </p:cNvPicPr>
          <p:nvPr/>
        </p:nvPicPr>
        <p:blipFill>
          <a:blip r:embed="rId2" cstate="print"/>
          <a:srcRect l="56946" t="39060" r="13342" b="31961"/>
          <a:stretch>
            <a:fillRect/>
          </a:stretch>
        </p:blipFill>
        <p:spPr>
          <a:xfrm>
            <a:off x="6012160" y="404664"/>
            <a:ext cx="2592288" cy="1656184"/>
          </a:xfrm>
          <a:prstGeom prst="rect">
            <a:avLst/>
          </a:prstGeom>
        </p:spPr>
      </p:pic>
      <p:pic>
        <p:nvPicPr>
          <p:cNvPr id="5" name="Рисунок 4" descr="ZPHSu5yCtEw.jpg"/>
          <p:cNvPicPr>
            <a:picLocks noChangeAspect="1"/>
          </p:cNvPicPr>
          <p:nvPr/>
        </p:nvPicPr>
        <p:blipFill>
          <a:blip r:embed="rId3" cstate="print"/>
          <a:srcRect l="52227" t="52210" r="2124"/>
          <a:stretch>
            <a:fillRect/>
          </a:stretch>
        </p:blipFill>
        <p:spPr>
          <a:xfrm>
            <a:off x="1331640" y="4581128"/>
            <a:ext cx="1944216" cy="2050376"/>
          </a:xfrm>
          <a:prstGeom prst="rect">
            <a:avLst/>
          </a:prstGeom>
        </p:spPr>
      </p:pic>
      <p:pic>
        <p:nvPicPr>
          <p:cNvPr id="4" name="Рисунок 3" descr="afca1603bcc8.jpg"/>
          <p:cNvPicPr>
            <a:picLocks noChangeAspect="1"/>
          </p:cNvPicPr>
          <p:nvPr/>
        </p:nvPicPr>
        <p:blipFill>
          <a:blip r:embed="rId4" cstate="print"/>
          <a:srcRect l="22082" t="65373" r="60907"/>
          <a:stretch>
            <a:fillRect/>
          </a:stretch>
        </p:blipFill>
        <p:spPr>
          <a:xfrm>
            <a:off x="251521" y="188640"/>
            <a:ext cx="1512168" cy="19442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467600" cy="1143000"/>
          </a:xfrm>
        </p:spPr>
        <p:txBody>
          <a:bodyPr/>
          <a:lstStyle/>
          <a:p>
            <a:r>
              <a:rPr lang="ru-RU" dirty="0" smtClean="0"/>
              <a:t>Виды деятельности: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15616" y="1340768"/>
            <a:ext cx="7211144" cy="21888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 smtClean="0"/>
              <a:t>    1.Утренняя  гимнастика .</a:t>
            </a:r>
            <a:br>
              <a:rPr lang="ru-RU" dirty="0" smtClean="0"/>
            </a:br>
            <a:r>
              <a:rPr lang="ru-RU" dirty="0" smtClean="0"/>
              <a:t>2. Непосредственно-образовательная деятельность (двигательная деятельность)</a:t>
            </a:r>
            <a:br>
              <a:rPr lang="ru-RU" dirty="0" smtClean="0"/>
            </a:br>
            <a:r>
              <a:rPr lang="ru-RU" dirty="0" smtClean="0"/>
              <a:t>3.Прогулка с подвижными играми.</a:t>
            </a:r>
            <a:br>
              <a:rPr lang="ru-RU" dirty="0" smtClean="0"/>
            </a:br>
            <a:r>
              <a:rPr lang="ru-RU" dirty="0" smtClean="0"/>
              <a:t>4. Физ.минутки.</a:t>
            </a:r>
            <a:br>
              <a:rPr lang="ru-RU" dirty="0" smtClean="0"/>
            </a:br>
            <a:r>
              <a:rPr lang="ru-RU" dirty="0" smtClean="0"/>
              <a:t>5.Гимнастика после сна.</a:t>
            </a:r>
            <a:br>
              <a:rPr lang="ru-RU" dirty="0" smtClean="0"/>
            </a:br>
            <a:r>
              <a:rPr lang="ru-RU" dirty="0" smtClean="0"/>
              <a:t>6. Спортивные досуги.</a:t>
            </a:r>
            <a:br>
              <a:rPr lang="ru-RU" dirty="0" smtClean="0"/>
            </a:br>
            <a:r>
              <a:rPr lang="ru-RU" dirty="0" smtClean="0"/>
              <a:t>7. Музыкальная  НОД.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467600" cy="576064"/>
          </a:xfrm>
        </p:spPr>
        <p:txBody>
          <a:bodyPr/>
          <a:lstStyle/>
          <a:p>
            <a:r>
              <a:rPr lang="ru-RU" dirty="0" smtClean="0"/>
              <a:t>1.Утренняя гимнастика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836712"/>
            <a:ext cx="8496944" cy="288032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  В средней группе «Радуга», утренняя гимнастика проводится ежедневно до завтрака в 7:50 до 8:00 .      Содержание утренней гимнастики составляют упражнения, рекомендованные программой для средней возрастной группы.</a:t>
            </a:r>
          </a:p>
          <a:p>
            <a:pPr>
              <a:buNone/>
            </a:pPr>
            <a:r>
              <a:rPr lang="ru-RU" dirty="0" smtClean="0"/>
              <a:t>      Утренняя гимнастика проводится в разных формах:</a:t>
            </a:r>
          </a:p>
          <a:p>
            <a:r>
              <a:rPr lang="ru-RU" dirty="0" smtClean="0"/>
              <a:t>- Традиционный комплекс утренней гимнастики</a:t>
            </a:r>
          </a:p>
          <a:p>
            <a:r>
              <a:rPr lang="ru-RU" dirty="0" smtClean="0"/>
              <a:t>- Утренняя гимнастика в игровой форме</a:t>
            </a:r>
          </a:p>
          <a:p>
            <a:r>
              <a:rPr lang="ru-RU" dirty="0" smtClean="0"/>
              <a:t>- С использованием простейших тренажеров.</a:t>
            </a:r>
          </a:p>
          <a:p>
            <a:endParaRPr lang="ru-RU" dirty="0"/>
          </a:p>
        </p:txBody>
      </p:sp>
      <p:pic>
        <p:nvPicPr>
          <p:cNvPr id="5" name="IMG_8640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3645024"/>
            <a:ext cx="6408712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E_OC38Yq3U.jpg"/>
          <p:cNvPicPr>
            <a:picLocks noChangeAspect="1"/>
          </p:cNvPicPr>
          <p:nvPr/>
        </p:nvPicPr>
        <p:blipFill>
          <a:blip r:embed="rId2" cstate="print"/>
          <a:srcRect t="18073" r="42188" b="12749"/>
          <a:stretch>
            <a:fillRect/>
          </a:stretch>
        </p:blipFill>
        <p:spPr>
          <a:xfrm>
            <a:off x="5076056" y="3861048"/>
            <a:ext cx="2808312" cy="2520280"/>
          </a:xfrm>
          <a:prstGeom prst="rect">
            <a:avLst/>
          </a:prstGeom>
        </p:spPr>
      </p:pic>
      <p:pic>
        <p:nvPicPr>
          <p:cNvPr id="9" name="Содержимое 8" descr="IMG_4666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3781" t="22749" r="5352"/>
          <a:stretch>
            <a:fillRect/>
          </a:stretch>
        </p:blipFill>
        <p:spPr>
          <a:xfrm>
            <a:off x="3491880" y="260648"/>
            <a:ext cx="5040560" cy="3513911"/>
          </a:xfrm>
        </p:spPr>
      </p:pic>
      <p:pic>
        <p:nvPicPr>
          <p:cNvPr id="10" name="Рисунок 9" descr="WqX7-iC2A7k.jpg"/>
          <p:cNvPicPr>
            <a:picLocks noChangeAspect="1"/>
          </p:cNvPicPr>
          <p:nvPr/>
        </p:nvPicPr>
        <p:blipFill>
          <a:blip r:embed="rId4" cstate="print"/>
          <a:srcRect l="7753" t="26359" r="23062"/>
          <a:stretch>
            <a:fillRect/>
          </a:stretch>
        </p:blipFill>
        <p:spPr>
          <a:xfrm>
            <a:off x="395536" y="260648"/>
            <a:ext cx="2808312" cy="2503835"/>
          </a:xfrm>
          <a:prstGeom prst="rect">
            <a:avLst/>
          </a:prstGeom>
        </p:spPr>
      </p:pic>
      <p:pic>
        <p:nvPicPr>
          <p:cNvPr id="11" name="Рисунок 10" descr="IMG_4673.JPG"/>
          <p:cNvPicPr>
            <a:picLocks noChangeAspect="1"/>
          </p:cNvPicPr>
          <p:nvPr/>
        </p:nvPicPr>
        <p:blipFill>
          <a:blip r:embed="rId5" cstate="print"/>
          <a:srcRect l="22837" t="5501" r="24401"/>
          <a:stretch>
            <a:fillRect/>
          </a:stretch>
        </p:blipFill>
        <p:spPr>
          <a:xfrm rot="5400000">
            <a:off x="794380" y="2598108"/>
            <a:ext cx="3162752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7395592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2. Непосредственно-образовательная деятельность (двигательная деятельность)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IMG_0867.MOV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700808"/>
            <a:ext cx="451250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IMG_4676.JPG"/>
          <p:cNvPicPr>
            <a:picLocks noChangeAspect="1"/>
          </p:cNvPicPr>
          <p:nvPr/>
        </p:nvPicPr>
        <p:blipFill>
          <a:blip r:embed="rId4" cstate="print"/>
          <a:srcRect l="33463" t="24800" b="18501"/>
          <a:stretch>
            <a:fillRect/>
          </a:stretch>
        </p:blipFill>
        <p:spPr>
          <a:xfrm rot="5400000">
            <a:off x="5247184" y="3041848"/>
            <a:ext cx="4239344" cy="2709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1037</TotalTime>
  <Words>229</Words>
  <Application>Microsoft Office PowerPoint</Application>
  <PresentationFormat>Экран (4:3)</PresentationFormat>
  <Paragraphs>47</Paragraphs>
  <Slides>18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Эркер</vt:lpstr>
      <vt:lpstr>Двигательная активность детей в режимных моментах. Средняя группа.</vt:lpstr>
      <vt:lpstr>Слайд 2</vt:lpstr>
      <vt:lpstr>Слайд 3</vt:lpstr>
      <vt:lpstr>Слайд 4</vt:lpstr>
      <vt:lpstr>Спортивный уголок в средней группе «Радуга»</vt:lpstr>
      <vt:lpstr>Виды деятельности:</vt:lpstr>
      <vt:lpstr>1.Утренняя гимнастика</vt:lpstr>
      <vt:lpstr>Слайд 8</vt:lpstr>
      <vt:lpstr>2. Непосредственно-образовательная деятельность (двигательная деятельность) </vt:lpstr>
      <vt:lpstr>3. Прогулка с подвижными играми.</vt:lpstr>
      <vt:lpstr>Слайд 11</vt:lpstr>
      <vt:lpstr>4. Физ.минутки..</vt:lpstr>
      <vt:lpstr>5. Гимнастика после сна.</vt:lpstr>
      <vt:lpstr>6. Спортивные досуги.</vt:lpstr>
      <vt:lpstr>Слайд 15</vt:lpstr>
      <vt:lpstr>7. Музыкальная  НОД.</vt:lpstr>
      <vt:lpstr>Взаимодействие с родителями.</vt:lpstr>
      <vt:lpstr>Заключение.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Двигательная активность детей в режимных моментах. Средняя группа.</dc:title>
  <dc:creator>Детский сад</dc:creator>
  <cp:lastModifiedBy>Детский сад</cp:lastModifiedBy>
  <cp:revision>6</cp:revision>
  <dcterms:created xsi:type="dcterms:W3CDTF">2022-11-27T12:43:20Z</dcterms:created>
  <dcterms:modified xsi:type="dcterms:W3CDTF">2022-12-15T09:48:41Z</dcterms:modified>
</cp:coreProperties>
</file>